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03" r:id="rId3"/>
    <p:sldId id="345" r:id="rId4"/>
    <p:sldId id="291" r:id="rId5"/>
    <p:sldId id="308" r:id="rId6"/>
    <p:sldId id="283" r:id="rId7"/>
    <p:sldId id="309" r:id="rId8"/>
    <p:sldId id="311" r:id="rId9"/>
    <p:sldId id="313" r:id="rId10"/>
    <p:sldId id="310" r:id="rId11"/>
    <p:sldId id="323" r:id="rId12"/>
    <p:sldId id="284" r:id="rId13"/>
    <p:sldId id="285" r:id="rId14"/>
    <p:sldId id="314" r:id="rId15"/>
    <p:sldId id="286" r:id="rId16"/>
    <p:sldId id="315" r:id="rId17"/>
    <p:sldId id="316" r:id="rId18"/>
    <p:sldId id="317" r:id="rId19"/>
    <p:sldId id="318" r:id="rId20"/>
    <p:sldId id="289" r:id="rId21"/>
    <p:sldId id="326" r:id="rId22"/>
    <p:sldId id="321" r:id="rId23"/>
    <p:sldId id="319" r:id="rId24"/>
    <p:sldId id="287" r:id="rId25"/>
    <p:sldId id="281" r:id="rId26"/>
    <p:sldId id="295" r:id="rId27"/>
    <p:sldId id="288" r:id="rId28"/>
    <p:sldId id="331" r:id="rId29"/>
    <p:sldId id="322" r:id="rId30"/>
    <p:sldId id="327" r:id="rId31"/>
    <p:sldId id="294" r:id="rId32"/>
    <p:sldId id="328" r:id="rId33"/>
    <p:sldId id="329" r:id="rId34"/>
    <p:sldId id="330" r:id="rId35"/>
    <p:sldId id="296" r:id="rId36"/>
    <p:sldId id="297" r:id="rId37"/>
    <p:sldId id="298" r:id="rId38"/>
    <p:sldId id="332" r:id="rId39"/>
    <p:sldId id="282" r:id="rId40"/>
    <p:sldId id="305" r:id="rId41"/>
    <p:sldId id="304" r:id="rId42"/>
    <p:sldId id="306" r:id="rId43"/>
    <p:sldId id="307" r:id="rId44"/>
    <p:sldId id="300" r:id="rId45"/>
    <p:sldId id="343" r:id="rId46"/>
    <p:sldId id="333" r:id="rId47"/>
    <p:sldId id="334" r:id="rId48"/>
    <p:sldId id="335" r:id="rId49"/>
    <p:sldId id="336" r:id="rId50"/>
    <p:sldId id="346" r:id="rId51"/>
    <p:sldId id="337" r:id="rId52"/>
    <p:sldId id="338" r:id="rId53"/>
    <p:sldId id="339" r:id="rId54"/>
    <p:sldId id="340" r:id="rId55"/>
    <p:sldId id="344" r:id="rId56"/>
    <p:sldId id="341" r:id="rId57"/>
    <p:sldId id="342" r:id="rId58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7" d="100"/>
          <a:sy n="87" d="100"/>
        </p:scale>
        <p:origin x="-900" y="-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152357" y="1463039"/>
            <a:ext cx="5275385" cy="158965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625">
                <a:solidFill>
                  <a:schemeClr val="bg1"/>
                </a:solidFill>
                <a:latin typeface="Bauhaus 93" panose="04030905020B02020C02" pitchFamily="82" charset="0"/>
              </a:defRPr>
            </a:lvl1pPr>
          </a:lstStyle>
          <a:p>
            <a:r>
              <a:rPr lang="es-ES" dirty="0" err="1"/>
              <a:t>Proteco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278967" y="3193366"/>
            <a:ext cx="4684542" cy="1420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dirty="0"/>
              <a:t>Presentación de cursos </a:t>
            </a:r>
            <a:r>
              <a:rPr lang="es-ES" dirty="0" err="1"/>
              <a:t>intersemestrales</a:t>
            </a:r>
            <a:r>
              <a:rPr lang="es-ES" dirty="0"/>
              <a:t>.</a:t>
            </a:r>
            <a:endParaRPr lang="es-MX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430508" y="5991226"/>
            <a:ext cx="2948061" cy="365125"/>
          </a:xfrm>
        </p:spPr>
        <p:txBody>
          <a:bodyPr/>
          <a:lstStyle>
            <a:lvl1pPr>
              <a:defRPr sz="1500" b="1"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s-MX" dirty="0"/>
              <a:t>10 de Noviembre de 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329" y="211015"/>
            <a:ext cx="6246056" cy="928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45920" y="1786597"/>
            <a:ext cx="6773593" cy="44453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02870" y="211015"/>
            <a:ext cx="2186647" cy="365125"/>
          </a:xfrm>
        </p:spPr>
        <p:txBody>
          <a:bodyPr/>
          <a:lstStyle/>
          <a:p>
            <a:r>
              <a:rPr lang="es-MX" dirty="0"/>
              <a:t>Cursos Intersemestrales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17/06/2019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256" y="1324610"/>
            <a:ext cx="5317588" cy="1671808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17/06/2019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17/06/2019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B0C54-FA73-46AB-9853-4BF0108293D9}" type="datetimeFigureOut">
              <a:rPr lang="es-MX" smtClean="0"/>
              <a:t>17/06/2019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A50DA-C6A6-4037-B99E-BF22814286E2}" type="slidenum">
              <a:rPr lang="es-MX" smtClean="0"/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22774" y="1840543"/>
            <a:ext cx="5450925" cy="1192238"/>
          </a:xfrm>
        </p:spPr>
        <p:txBody>
          <a:bodyPr/>
          <a:lstStyle/>
          <a:p>
            <a:r>
              <a:rPr lang="es-MX" sz="5400" dirty="0"/>
              <a:t>Inteligencia Artificial I</a:t>
            </a:r>
          </a:p>
        </p:txBody>
      </p:sp>
      <p:sp>
        <p:nvSpPr>
          <p:cNvPr id="4" name="Subtítulo 2"/>
          <p:cNvSpPr>
            <a:spLocks noGrp="1"/>
          </p:cNvSpPr>
          <p:nvPr/>
        </p:nvSpPr>
        <p:spPr>
          <a:xfrm>
            <a:off x="2405966" y="3443933"/>
            <a:ext cx="4684542" cy="1420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dirty="0"/>
              <a:t>Agentes y ambientes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E53612F-E2E5-4F72-A654-47955664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dirty="0"/>
              <a:t>Sensores y actuadores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1E11A037-7F45-4CFB-9BA8-8C1E329C0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800" dirty="0"/>
              <a:t>Agente virtual (programa):</a:t>
            </a:r>
          </a:p>
          <a:p>
            <a:endParaRPr lang="es-MX" sz="2800" dirty="0"/>
          </a:p>
          <a:p>
            <a:r>
              <a:rPr lang="es-MX" sz="2400" b="1" dirty="0">
                <a:solidFill>
                  <a:schemeClr val="accent4">
                    <a:lumMod val="75000"/>
                  </a:schemeClr>
                </a:solidFill>
              </a:rPr>
              <a:t>Sensores:</a:t>
            </a:r>
          </a:p>
          <a:p>
            <a:pPr marL="857250" lvl="1" indent="-342900"/>
            <a:r>
              <a:rPr lang="es-MX" sz="2500" dirty="0"/>
              <a:t>Funciones que reciben información</a:t>
            </a:r>
          </a:p>
          <a:p>
            <a:pPr lvl="1" indent="0">
              <a:buNone/>
            </a:pPr>
            <a:endParaRPr lang="es-MX" sz="2500" dirty="0"/>
          </a:p>
          <a:p>
            <a:r>
              <a:rPr lang="es-MX" sz="2400" b="1" dirty="0">
                <a:solidFill>
                  <a:schemeClr val="accent1">
                    <a:lumMod val="75000"/>
                  </a:schemeClr>
                </a:solidFill>
              </a:rPr>
              <a:t>Actuadores:</a:t>
            </a:r>
          </a:p>
          <a:p>
            <a:pPr marL="857250" lvl="1" indent="-342900"/>
            <a:r>
              <a:rPr lang="es-MX" sz="2500" dirty="0"/>
              <a:t>Funciones que realizan acciones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413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/>
          <a:lstStyle/>
          <a:p>
            <a:pPr algn="r"/>
            <a:r>
              <a:rPr lang="es-MX" dirty="0"/>
              <a:t>AGENTE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" t="4597" r="3650" b="14943"/>
          <a:stretch/>
        </p:blipFill>
        <p:spPr>
          <a:xfrm>
            <a:off x="1455822" y="1949117"/>
            <a:ext cx="6858000" cy="361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5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310A635-32A8-4A44-B6DB-DBE40677E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dirty="0"/>
              <a:t>Percepción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A708A289-A84F-489A-974E-7B8A74CBD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s-MX" sz="2800" dirty="0"/>
              <a:t>Se utiliza el término de </a:t>
            </a:r>
            <a:r>
              <a:rPr lang="es-MX" sz="2800" b="1" dirty="0">
                <a:solidFill>
                  <a:srgbClr val="C00000"/>
                </a:solidFill>
              </a:rPr>
              <a:t>percepción</a:t>
            </a:r>
            <a:r>
              <a:rPr lang="es-MX" sz="2800" dirty="0"/>
              <a:t> para referirse a las entradas presentes en </a:t>
            </a:r>
            <a:r>
              <a:rPr lang="es-MX" sz="2800" u="sng" dirty="0">
                <a:solidFill>
                  <a:schemeClr val="accent6">
                    <a:lumMod val="75000"/>
                  </a:schemeClr>
                </a:solidFill>
              </a:rPr>
              <a:t>cualquier instante de tiempo</a:t>
            </a:r>
            <a:r>
              <a:rPr lang="es-MX" sz="2800" dirty="0"/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933A194D-F301-4547-BBA3-8AA4662A1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541" y="3210815"/>
            <a:ext cx="4724349" cy="318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1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5DBC78C-3546-4AE4-A10A-08CA846C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dirty="0"/>
              <a:t>Secuencia de percepciones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4C99799-3D85-40C2-AD72-CA2F23241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s-MX" sz="3200" dirty="0"/>
              <a:t>Una secuencia de percepciones de un agente es el </a:t>
            </a:r>
            <a:r>
              <a:rPr lang="es-MX" sz="3200" b="1" dirty="0">
                <a:solidFill>
                  <a:schemeClr val="accent6">
                    <a:lumMod val="75000"/>
                  </a:schemeClr>
                </a:solidFill>
              </a:rPr>
              <a:t>historial de todo lo que se ha percibido </a:t>
            </a:r>
            <a:r>
              <a:rPr lang="es-MX" sz="3200" dirty="0"/>
              <a:t>hasta el momento.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0EB7A6DA-D51E-460A-9C60-F990B7904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975" y="3826575"/>
            <a:ext cx="3211482" cy="240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5DBC78C-3546-4AE4-A10A-08CA846C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dirty="0"/>
              <a:t>Secuencia de percepciones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4C99799-3D85-40C2-AD72-CA2F23241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s-MX" sz="2800" dirty="0"/>
              <a:t>Para evitar ambigüedades es preferible basar las acciones en una </a:t>
            </a:r>
            <a:r>
              <a:rPr lang="es-MX" sz="2800" dirty="0">
                <a:solidFill>
                  <a:schemeClr val="accent2">
                    <a:lumMod val="75000"/>
                  </a:schemeClr>
                </a:solidFill>
              </a:rPr>
              <a:t>secuencia de percepciones</a:t>
            </a:r>
            <a:r>
              <a:rPr lang="es-MX" sz="2800" dirty="0"/>
              <a:t> en lugar de una percepción particular.</a:t>
            </a:r>
          </a:p>
          <a:p>
            <a:endParaRPr lang="es-MX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xmlns="" id="{05801456-5088-46EC-A47C-FA75DC9CB698}"/>
              </a:ext>
            </a:extLst>
          </p:cNvPr>
          <p:cNvGrpSpPr/>
          <p:nvPr/>
        </p:nvGrpSpPr>
        <p:grpSpPr>
          <a:xfrm>
            <a:off x="2782957" y="3702365"/>
            <a:ext cx="4152242" cy="2529623"/>
            <a:chOff x="2782957" y="3702365"/>
            <a:chExt cx="4152242" cy="2529623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xmlns="" id="{7E94B551-815D-40D7-A317-0928F956F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0765" y="3702365"/>
              <a:ext cx="3794434" cy="2529623"/>
            </a:xfrm>
            <a:prstGeom prst="rect">
              <a:avLst/>
            </a:prstGeom>
          </p:spPr>
        </p:pic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xmlns="" id="{0E277F5B-288F-4F0D-BA53-759C02F8D712}"/>
                </a:ext>
              </a:extLst>
            </p:cNvPr>
            <p:cNvCxnSpPr>
              <a:cxnSpLocks/>
            </p:cNvCxnSpPr>
            <p:nvPr/>
          </p:nvCxnSpPr>
          <p:spPr>
            <a:xfrm>
              <a:off x="2782957" y="5579165"/>
              <a:ext cx="357808" cy="6528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127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A8BD7BF-D39F-423F-B156-B55BB0CAA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dirty="0"/>
              <a:t>Función del agente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4EC00DF6-FE50-4C05-B517-747198577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920" y="1561310"/>
            <a:ext cx="6773593" cy="4445391"/>
          </a:xfrm>
        </p:spPr>
        <p:txBody>
          <a:bodyPr/>
          <a:lstStyle/>
          <a:p>
            <a:pPr algn="ctr"/>
            <a:r>
              <a:rPr lang="es-MX" sz="3000" dirty="0"/>
              <a:t>Matemáticamente el comportamiento del agente se describe por medio de la </a:t>
            </a:r>
            <a:r>
              <a:rPr lang="es-MX" sz="3000" b="1" dirty="0">
                <a:solidFill>
                  <a:schemeClr val="accent2">
                    <a:lumMod val="75000"/>
                  </a:schemeClr>
                </a:solidFill>
              </a:rPr>
              <a:t>función del agente</a:t>
            </a:r>
            <a:r>
              <a:rPr lang="es-MX" sz="3000" dirty="0"/>
              <a:t>, la cual </a:t>
            </a:r>
            <a:r>
              <a:rPr lang="es-MX" sz="3000" b="1" dirty="0">
                <a:solidFill>
                  <a:schemeClr val="tx2">
                    <a:lumMod val="75000"/>
                  </a:schemeClr>
                </a:solidFill>
              </a:rPr>
              <a:t>mapea</a:t>
            </a:r>
            <a:r>
              <a:rPr lang="es-MX" sz="3000" dirty="0"/>
              <a:t> cualquier secuencia de percepciones dada a una </a:t>
            </a:r>
            <a:r>
              <a:rPr lang="es-MX" sz="3000" b="1" dirty="0">
                <a:solidFill>
                  <a:schemeClr val="accent6">
                    <a:lumMod val="75000"/>
                  </a:schemeClr>
                </a:solidFill>
              </a:rPr>
              <a:t>acción</a:t>
            </a:r>
            <a:r>
              <a:rPr lang="es-MX" sz="3000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16798FE7-919E-41F5-8B2E-87A82BEB9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005" y="4147930"/>
            <a:ext cx="2726801" cy="228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0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5DBC78C-3546-4AE4-A10A-08CA846C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dirty="0" smtClean="0"/>
              <a:t>Función de agente 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54C99799-3D85-40C2-AD72-CA2F23241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s-MX" sz="2800" dirty="0"/>
          </a:p>
          <a:p>
            <a:pPr algn="ctr"/>
            <a:r>
              <a:rPr lang="es-MX" sz="3200" dirty="0"/>
              <a:t>Si el agente sabe que debe hacer para cada secuencia de percepciones posible, entonces se habrá explicado casi todo lo que se puede decir de dicho agente.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680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A8BD7BF-D39F-423F-B156-B55BB0CAA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dirty="0"/>
              <a:t>Función del agente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4EC00DF6-FE50-4C05-B517-747198577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920" y="1561310"/>
            <a:ext cx="6773593" cy="4445391"/>
          </a:xfrm>
        </p:spPr>
        <p:txBody>
          <a:bodyPr/>
          <a:lstStyle/>
          <a:p>
            <a:pPr algn="ctr"/>
            <a:endParaRPr lang="es-MX" sz="3000" dirty="0"/>
          </a:p>
          <a:p>
            <a:pPr algn="ctr"/>
            <a:endParaRPr lang="es-MX" sz="3000" dirty="0"/>
          </a:p>
          <a:p>
            <a:pPr algn="ctr"/>
            <a:r>
              <a:rPr lang="es-MX" sz="3600" dirty="0"/>
              <a:t>La función del agente, al igual que una función matemática, puede tener </a:t>
            </a:r>
            <a:r>
              <a:rPr lang="es-MX" sz="3600" dirty="0">
                <a:solidFill>
                  <a:schemeClr val="accent6">
                    <a:lumMod val="75000"/>
                  </a:schemeClr>
                </a:solidFill>
              </a:rPr>
              <a:t>innumerables resultados</a:t>
            </a:r>
            <a:r>
              <a:rPr lang="es-MX" sz="3600" dirty="0"/>
              <a:t>.</a:t>
            </a:r>
          </a:p>
          <a:p>
            <a:pPr algn="ctr"/>
            <a:endParaRPr lang="es-MX" sz="3000" dirty="0"/>
          </a:p>
        </p:txBody>
      </p:sp>
    </p:spTree>
    <p:extLst>
      <p:ext uri="{BB962C8B-B14F-4D97-AF65-F5344CB8AC3E}">
        <p14:creationId xmlns:p14="http://schemas.microsoft.com/office/powerpoint/2010/main" val="315817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A8BD7BF-D39F-423F-B156-B55BB0CAA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dirty="0"/>
              <a:t>Función del agente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4EC00DF6-FE50-4C05-B517-747198577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184" y="1561310"/>
            <a:ext cx="7699512" cy="4445391"/>
          </a:xfrm>
        </p:spPr>
        <p:txBody>
          <a:bodyPr/>
          <a:lstStyle/>
          <a:p>
            <a:pPr algn="ctr"/>
            <a:endParaRPr lang="es-MX" sz="3000" dirty="0"/>
          </a:p>
          <a:p>
            <a:pPr algn="ctr"/>
            <a:r>
              <a:rPr lang="es-MX" sz="3000" dirty="0"/>
              <a:t>Puede representarse en forma de </a:t>
            </a:r>
            <a:r>
              <a:rPr lang="es-MX" sz="3000" b="1" dirty="0">
                <a:solidFill>
                  <a:schemeClr val="accent6">
                    <a:lumMod val="75000"/>
                  </a:schemeClr>
                </a:solidFill>
              </a:rPr>
              <a:t>tabla</a:t>
            </a:r>
            <a:r>
              <a:rPr lang="es-MX" sz="3000" dirty="0"/>
              <a:t>, la cual, en la mayoría de los casos sería muy grande, incluso </a:t>
            </a:r>
            <a:r>
              <a:rPr lang="es-MX" sz="3000" b="1" dirty="0">
                <a:solidFill>
                  <a:srgbClr val="C00000"/>
                </a:solidFill>
              </a:rPr>
              <a:t>infinita</a:t>
            </a:r>
            <a:r>
              <a:rPr lang="es-MX" sz="3000" dirty="0"/>
              <a:t>.</a:t>
            </a:r>
          </a:p>
          <a:p>
            <a:endParaRPr lang="es-MX" sz="3000" dirty="0"/>
          </a:p>
          <a:p>
            <a:r>
              <a:rPr lang="es-MX" sz="3000" dirty="0"/>
              <a:t>	</a:t>
            </a:r>
            <a:r>
              <a:rPr lang="es-MX" sz="3000" b="1" dirty="0"/>
              <a:t>Ejemplo:</a:t>
            </a:r>
          </a:p>
          <a:p>
            <a:pPr algn="ctr"/>
            <a:endParaRPr lang="es-MX" sz="3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9F3159FB-72D4-4B3A-9E4D-3E8233C76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68" t="48518" r="31450" b="28283"/>
          <a:stretch/>
        </p:blipFill>
        <p:spPr>
          <a:xfrm>
            <a:off x="3967704" y="3571970"/>
            <a:ext cx="4381166" cy="230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3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A8BD7BF-D39F-423F-B156-B55BB0CAA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b="1" dirty="0"/>
              <a:t>Ejemplo: </a:t>
            </a:r>
            <a:r>
              <a:rPr lang="es-MX" dirty="0"/>
              <a:t>El mundo de la aspiradora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4EC00DF6-FE50-4C05-B517-747198577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226" y="1561310"/>
            <a:ext cx="7116417" cy="4445391"/>
          </a:xfrm>
        </p:spPr>
        <p:txBody>
          <a:bodyPr/>
          <a:lstStyle/>
          <a:p>
            <a:r>
              <a:rPr lang="es-MX" sz="3000" b="1" dirty="0"/>
              <a:t>Ejemplo:</a:t>
            </a:r>
          </a:p>
          <a:p>
            <a:endParaRPr lang="es-MX" sz="3000" b="1" dirty="0"/>
          </a:p>
          <a:p>
            <a:endParaRPr lang="es-MX" sz="3000" b="1" dirty="0"/>
          </a:p>
          <a:p>
            <a:endParaRPr lang="es-MX" sz="3000" b="1" dirty="0"/>
          </a:p>
          <a:p>
            <a:endParaRPr lang="es-MX" sz="3000" b="1" dirty="0"/>
          </a:p>
          <a:p>
            <a:endParaRPr lang="es-MX" sz="3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El mundo tiene solo dos localizaciones: </a:t>
            </a:r>
            <a:r>
              <a:rPr lang="es-MX" sz="2400" b="1" dirty="0"/>
              <a:t>A y 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/>
              <a:t>El agente aspiradora sólo puede hacer dos cosas: </a:t>
            </a:r>
            <a:r>
              <a:rPr lang="es-MX" sz="2400" b="1" dirty="0"/>
              <a:t>limpiar si está sucio y desplazarse a otra localización</a:t>
            </a:r>
            <a:r>
              <a:rPr lang="es-MX" sz="2400" dirty="0"/>
              <a:t>.</a:t>
            </a:r>
          </a:p>
          <a:p>
            <a:pPr algn="ctr"/>
            <a:endParaRPr lang="es-MX" sz="3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9F3159FB-72D4-4B3A-9E4D-3E8233C76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68" t="48518" r="31450" b="28283"/>
          <a:stretch/>
        </p:blipFill>
        <p:spPr>
          <a:xfrm>
            <a:off x="2772357" y="2034718"/>
            <a:ext cx="4381166" cy="230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8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608C0EE-0BF2-44D2-B02D-233657AE2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dirty="0"/>
              <a:t>Temas a tratar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B4FFB4CE-7BD2-4DA4-B840-7CDCB3B25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920" y="1786597"/>
            <a:ext cx="6773593" cy="4445391"/>
          </a:xfrm>
        </p:spPr>
        <p:txBody>
          <a:bodyPr/>
          <a:lstStyle/>
          <a:p>
            <a:pPr algn="ctr"/>
            <a:r>
              <a:rPr lang="es-MX" sz="3200" dirty="0">
                <a:solidFill>
                  <a:schemeClr val="accent2"/>
                </a:solidFill>
              </a:rPr>
              <a:t>¿Qué es un agente?</a:t>
            </a:r>
          </a:p>
          <a:p>
            <a:pPr algn="ctr"/>
            <a:endParaRPr lang="es-MX" sz="3200" dirty="0"/>
          </a:p>
          <a:p>
            <a:pPr algn="ctr"/>
            <a:r>
              <a:rPr lang="es-MX" sz="3200" dirty="0">
                <a:solidFill>
                  <a:schemeClr val="accent1">
                    <a:lumMod val="75000"/>
                  </a:schemeClr>
                </a:solidFill>
              </a:rPr>
              <a:t>¿Qué es un agente racional?</a:t>
            </a:r>
          </a:p>
          <a:p>
            <a:pPr algn="ctr"/>
            <a:endParaRPr lang="es-MX" sz="3200" dirty="0"/>
          </a:p>
          <a:p>
            <a:pPr algn="ctr"/>
            <a:r>
              <a:rPr lang="es-MX" sz="3200" dirty="0">
                <a:solidFill>
                  <a:schemeClr val="accent6">
                    <a:lumMod val="75000"/>
                  </a:schemeClr>
                </a:solidFill>
              </a:rPr>
              <a:t>¿Dónde actúan los agentes?</a:t>
            </a:r>
          </a:p>
          <a:p>
            <a:pPr algn="ctr"/>
            <a:endParaRPr lang="es-MX" sz="3200" dirty="0"/>
          </a:p>
          <a:p>
            <a:pPr algn="ctr"/>
            <a:r>
              <a:rPr lang="es-MX" sz="3200" dirty="0">
                <a:solidFill>
                  <a:srgbClr val="C00000"/>
                </a:solidFill>
              </a:rPr>
              <a:t>¿Cómo diseñar un sistema inteligente?</a:t>
            </a:r>
          </a:p>
        </p:txBody>
      </p:sp>
    </p:spTree>
    <p:extLst>
      <p:ext uri="{BB962C8B-B14F-4D97-AF65-F5344CB8AC3E}">
        <p14:creationId xmlns:p14="http://schemas.microsoft.com/office/powerpoint/2010/main" val="129246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BC3C2D6-DFA3-4A50-A741-10751BCC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b="1" dirty="0"/>
              <a:t>Ejemplo: </a:t>
            </a:r>
            <a:r>
              <a:rPr lang="es-MX" dirty="0"/>
              <a:t>El mundo de la aspiradora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4CB54E09-D6D0-4C49-88DD-E1025572A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09" t="30989" r="20290" b="29056"/>
          <a:stretch/>
        </p:blipFill>
        <p:spPr>
          <a:xfrm>
            <a:off x="1280178" y="1786596"/>
            <a:ext cx="7424208" cy="354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6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45699" y="211015"/>
            <a:ext cx="4758686" cy="928469"/>
          </a:xfrm>
        </p:spPr>
        <p:txBody>
          <a:bodyPr>
            <a:normAutofit/>
          </a:bodyPr>
          <a:lstStyle/>
          <a:p>
            <a:r>
              <a:rPr lang="es-MX" dirty="0"/>
              <a:t>AGENTE TABLA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337" y="1978821"/>
            <a:ext cx="7000720" cy="173224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540207" y="5170537"/>
            <a:ext cx="61641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 Implementa la función deseada para el agente</a:t>
            </a:r>
          </a:p>
        </p:txBody>
      </p:sp>
    </p:spTree>
    <p:extLst>
      <p:ext uri="{BB962C8B-B14F-4D97-AF65-F5344CB8AC3E}">
        <p14:creationId xmlns:p14="http://schemas.microsoft.com/office/powerpoint/2010/main" val="240144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BC3C2D6-DFA3-4A50-A741-10751BCC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s-MX" b="1" dirty="0"/>
              <a:t>Ejemplo II: </a:t>
            </a:r>
            <a:r>
              <a:rPr lang="es-MX" dirty="0"/>
              <a:t>Calculadora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xmlns="" id="{8E7A0D5C-CE7C-4582-85F9-A41038944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921" y="1786597"/>
            <a:ext cx="4211540" cy="4445391"/>
          </a:xfrm>
        </p:spPr>
        <p:txBody>
          <a:bodyPr/>
          <a:lstStyle/>
          <a:p>
            <a:pPr algn="ctr"/>
            <a:endParaRPr lang="es-MX" sz="2800" dirty="0"/>
          </a:p>
          <a:p>
            <a:pPr algn="ctr"/>
            <a:r>
              <a:rPr lang="es-MX" sz="2800" dirty="0"/>
              <a:t>Dada una secuencia de percepciones con los botones: </a:t>
            </a:r>
            <a:r>
              <a:rPr lang="es-MX" sz="2800" b="1" dirty="0"/>
              <a:t>2 + 2 =</a:t>
            </a:r>
          </a:p>
          <a:p>
            <a:pPr algn="ctr"/>
            <a:endParaRPr lang="es-MX" sz="2800" dirty="0"/>
          </a:p>
          <a:p>
            <a:pPr algn="ctr"/>
            <a:r>
              <a:rPr lang="es-MX" sz="2800" dirty="0"/>
              <a:t>El resultado sería </a:t>
            </a:r>
            <a:r>
              <a:rPr lang="es-MX" sz="2800" b="1" dirty="0"/>
              <a:t>4</a:t>
            </a:r>
            <a:r>
              <a:rPr lang="es-MX" sz="2800" dirty="0"/>
              <a:t>. Y eso puede analizarse con una tabla infinita.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B6261ABD-A0C2-4A9B-92B2-E1D774C96A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0" r="19950"/>
          <a:stretch/>
        </p:blipFill>
        <p:spPr>
          <a:xfrm>
            <a:off x="6321287" y="2129873"/>
            <a:ext cx="1934818" cy="336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9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07FE45F-3F3B-4ED3-B2FE-361307F31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dirty="0"/>
              <a:t>Programa del agente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357C4C6-6A2A-43A8-A0F5-04254EB7C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s-MX" sz="3600" dirty="0"/>
              <a:t>El programa del agente es la implementación de la función del agente sobre alguna arquitectura.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14C6B16D-BBF1-42A8-9E19-77C3C64F02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255" y="3912705"/>
            <a:ext cx="4094922" cy="255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7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085" y="357505"/>
            <a:ext cx="5436235" cy="596265"/>
          </a:xfrm>
        </p:spPr>
        <p:txBody>
          <a:bodyPr/>
          <a:lstStyle/>
          <a:p>
            <a:pPr algn="r"/>
            <a:r>
              <a:rPr lang="es-MX" dirty="0"/>
              <a:t>RACIONALIDAD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548113" y="1642830"/>
            <a:ext cx="1819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solidFill>
                  <a:schemeClr val="accent1">
                    <a:lumMod val="75000"/>
                  </a:schemeClr>
                </a:solidFill>
              </a:rPr>
              <a:t>Racionalidad</a:t>
            </a:r>
            <a:r>
              <a:rPr lang="es-MX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690" y="3631671"/>
            <a:ext cx="3236494" cy="209373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117556" y="2293953"/>
            <a:ext cx="577676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Un sistema es racional si hace «</a:t>
            </a:r>
            <a:r>
              <a:rPr lang="es-MX" sz="2000" b="1" dirty="0"/>
              <a:t>lo correcto</a:t>
            </a:r>
            <a:r>
              <a:rPr lang="es-MX" dirty="0"/>
              <a:t>», en función de su conocimiento.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548113" y="3170006"/>
            <a:ext cx="24609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chemeClr val="accent1">
                    <a:lumMod val="75000"/>
                  </a:schemeClr>
                </a:solidFill>
              </a:rPr>
              <a:t>Agente racional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069320" y="5817736"/>
            <a:ext cx="5873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Sólo depende de la secuencia de percepción hasta la fecha</a:t>
            </a:r>
          </a:p>
        </p:txBody>
      </p:sp>
    </p:spTree>
    <p:extLst>
      <p:ext uri="{BB962C8B-B14F-4D97-AF65-F5344CB8AC3E}">
        <p14:creationId xmlns:p14="http://schemas.microsoft.com/office/powerpoint/2010/main" val="131039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34F0206-CF04-40B2-925D-1B037662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dirty="0"/>
              <a:t>Medida de desempeño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73E149C9-9B32-4728-9582-C196E9B25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s-MX" sz="2800" dirty="0"/>
          </a:p>
          <a:p>
            <a:pPr algn="ctr"/>
            <a:r>
              <a:rPr lang="es-MX" sz="2800" dirty="0"/>
              <a:t>¿Cómo sabemos cuando un agente resuelve </a:t>
            </a:r>
            <a:r>
              <a:rPr lang="es-MX" sz="2800" dirty="0">
                <a:solidFill>
                  <a:schemeClr val="accent2">
                    <a:lumMod val="75000"/>
                  </a:schemeClr>
                </a:solidFill>
              </a:rPr>
              <a:t>efectivamente</a:t>
            </a:r>
            <a:r>
              <a:rPr lang="es-MX" sz="2800" dirty="0"/>
              <a:t> algún problema?</a:t>
            </a:r>
          </a:p>
          <a:p>
            <a:endParaRPr lang="es-MX" dirty="0"/>
          </a:p>
          <a:p>
            <a:pPr algn="ctr"/>
            <a:endParaRPr lang="es-MX" sz="32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s-MX" sz="3200" b="1" dirty="0">
                <a:solidFill>
                  <a:schemeClr val="accent6">
                    <a:lumMod val="50000"/>
                  </a:schemeClr>
                </a:solidFill>
              </a:rPr>
              <a:t>Necesitamos una medida de desempeño que nos lo indique.</a:t>
            </a:r>
          </a:p>
        </p:txBody>
      </p:sp>
    </p:spTree>
    <p:extLst>
      <p:ext uri="{BB962C8B-B14F-4D97-AF65-F5344CB8AC3E}">
        <p14:creationId xmlns:p14="http://schemas.microsoft.com/office/powerpoint/2010/main" val="374948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155BF30-F63A-4F28-9B0A-40ABF499D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dirty="0"/>
              <a:t>Definición formal de agente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E25B8221-C1AA-4B62-82C4-CE3EF9766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s-MX" i="1" dirty="0"/>
          </a:p>
          <a:p>
            <a:pPr algn="ctr"/>
            <a:r>
              <a:rPr lang="es-MX" sz="2800" i="1" dirty="0" smtClean="0"/>
              <a:t>“Para </a:t>
            </a:r>
            <a:r>
              <a:rPr lang="es-MX" sz="2800" i="1" dirty="0"/>
              <a:t>cada secuencia de percepciones posible, un agente racional debe seleccionar una   acción que se espera </a:t>
            </a:r>
            <a:r>
              <a:rPr lang="es-MX" sz="2800" b="1" i="1" dirty="0">
                <a:solidFill>
                  <a:schemeClr val="accent1">
                    <a:lumMod val="50000"/>
                  </a:schemeClr>
                </a:solidFill>
              </a:rPr>
              <a:t>maximice su medida de desempeño</a:t>
            </a:r>
            <a:r>
              <a:rPr lang="es-MX" sz="2800" i="1" dirty="0"/>
              <a:t>, dada la evidencia provista por la secuencia de percepciones y cualquier conocimiento que el agente tenga inscrito</a:t>
            </a:r>
            <a:r>
              <a:rPr lang="es-MX" sz="2800" dirty="0" smtClean="0"/>
              <a:t>.”</a:t>
            </a:r>
            <a:endParaRPr lang="es-MX" sz="28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29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54310" y="342749"/>
            <a:ext cx="5436235" cy="596265"/>
          </a:xfrm>
        </p:spPr>
        <p:txBody>
          <a:bodyPr/>
          <a:lstStyle/>
          <a:p>
            <a:pPr algn="r"/>
            <a:r>
              <a:rPr lang="es-MX" dirty="0"/>
              <a:t>Racionalidad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416333" y="3333663"/>
            <a:ext cx="727910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002060"/>
                </a:solidFill>
                <a:latin typeface="Century Gothic" panose="020B0502020202020204" pitchFamily="34" charset="0"/>
              </a:rPr>
              <a:t>1- La medida de rendimiento que define el criterio de éxito. </a:t>
            </a:r>
          </a:p>
          <a:p>
            <a:endParaRPr lang="es-MX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s-MX" b="1" dirty="0">
                <a:solidFill>
                  <a:srgbClr val="002060"/>
                </a:solidFill>
                <a:latin typeface="Century Gothic" panose="020B0502020202020204" pitchFamily="34" charset="0"/>
              </a:rPr>
              <a:t>2- El conocimiento del medio en el que habita acumulado por el agente.</a:t>
            </a:r>
          </a:p>
          <a:p>
            <a:r>
              <a:rPr lang="es-MX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</a:p>
          <a:p>
            <a:r>
              <a:rPr lang="es-MX" b="1" dirty="0">
                <a:solidFill>
                  <a:srgbClr val="002060"/>
                </a:solidFill>
                <a:latin typeface="Century Gothic" panose="020B0502020202020204" pitchFamily="34" charset="0"/>
              </a:rPr>
              <a:t>3- Las acciones que el agente puede llevar a cabo. </a:t>
            </a:r>
          </a:p>
          <a:p>
            <a:endParaRPr lang="es-MX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r>
              <a:rPr lang="es-MX" b="1" dirty="0">
                <a:solidFill>
                  <a:srgbClr val="002060"/>
                </a:solidFill>
                <a:latin typeface="Century Gothic" panose="020B0502020202020204" pitchFamily="34" charset="0"/>
              </a:rPr>
              <a:t>4- La secuencia de percepciones del agente hasta este momento.</a:t>
            </a:r>
          </a:p>
        </p:txBody>
      </p:sp>
      <p:sp>
        <p:nvSpPr>
          <p:cNvPr id="4" name="Rectángulo 3"/>
          <p:cNvSpPr/>
          <p:nvPr/>
        </p:nvSpPr>
        <p:spPr>
          <a:xfrm>
            <a:off x="1311440" y="1902675"/>
            <a:ext cx="72791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latin typeface="Century Gothic" panose="020B0502020202020204" pitchFamily="34" charset="0"/>
              </a:rPr>
              <a:t>La racionalidad en un momento determinado depende de cuatro factores: </a:t>
            </a:r>
          </a:p>
        </p:txBody>
      </p:sp>
    </p:spTree>
    <p:extLst>
      <p:ext uri="{BB962C8B-B14F-4D97-AF65-F5344CB8AC3E}">
        <p14:creationId xmlns:p14="http://schemas.microsoft.com/office/powerpoint/2010/main" val="252534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13221" y="211015"/>
            <a:ext cx="5191164" cy="928469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Agente racional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696201" y="2137161"/>
            <a:ext cx="1752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Omnisciencia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678905" y="2975685"/>
            <a:ext cx="1548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Exploración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696201" y="4408462"/>
            <a:ext cx="15134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Aprendizaje</a:t>
            </a:r>
          </a:p>
        </p:txBody>
      </p:sp>
      <p:sp>
        <p:nvSpPr>
          <p:cNvPr id="9" name="Rectángulo 8"/>
          <p:cNvSpPr/>
          <p:nvPr/>
        </p:nvSpPr>
        <p:spPr>
          <a:xfrm>
            <a:off x="3696201" y="5134438"/>
            <a:ext cx="1596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Autonomía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569028" y="1767829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Racionalidad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678417" y="2330705"/>
            <a:ext cx="116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Perfección</a:t>
            </a:r>
          </a:p>
        </p:txBody>
      </p:sp>
      <p:cxnSp>
        <p:nvCxnSpPr>
          <p:cNvPr id="12" name="Conector recto de flecha 11"/>
          <p:cNvCxnSpPr>
            <a:endCxn id="3" idx="1"/>
          </p:cNvCxnSpPr>
          <p:nvPr/>
        </p:nvCxnSpPr>
        <p:spPr>
          <a:xfrm flipV="1">
            <a:off x="5065295" y="1952495"/>
            <a:ext cx="503733" cy="316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endCxn id="10" idx="1"/>
          </p:cNvCxnSpPr>
          <p:nvPr/>
        </p:nvCxnSpPr>
        <p:spPr>
          <a:xfrm>
            <a:off x="5065295" y="2283842"/>
            <a:ext cx="613122" cy="231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5678417" y="5148654"/>
            <a:ext cx="1538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Sin autonomía</a:t>
            </a:r>
          </a:p>
        </p:txBody>
      </p:sp>
      <p:cxnSp>
        <p:nvCxnSpPr>
          <p:cNvPr id="16" name="Conector recto de flecha 15"/>
          <p:cNvCxnSpPr/>
          <p:nvPr/>
        </p:nvCxnSpPr>
        <p:spPr>
          <a:xfrm flipV="1">
            <a:off x="4926977" y="5319104"/>
            <a:ext cx="642051" cy="2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5677189" y="4419855"/>
            <a:ext cx="1319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Información</a:t>
            </a:r>
          </a:p>
        </p:txBody>
      </p:sp>
      <p:cxnSp>
        <p:nvCxnSpPr>
          <p:cNvPr id="19" name="Conector recto de flecha 18"/>
          <p:cNvCxnSpPr/>
          <p:nvPr/>
        </p:nvCxnSpPr>
        <p:spPr>
          <a:xfrm flipV="1">
            <a:off x="4971366" y="4604521"/>
            <a:ext cx="642051" cy="2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>
            <a:off x="6447698" y="5503770"/>
            <a:ext cx="6345" cy="373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5678417" y="5863237"/>
            <a:ext cx="2087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Conocimiento inicial</a:t>
            </a:r>
          </a:p>
        </p:txBody>
      </p:sp>
      <p:cxnSp>
        <p:nvCxnSpPr>
          <p:cNvPr id="25" name="Conector recto de flecha 24"/>
          <p:cNvCxnSpPr/>
          <p:nvPr/>
        </p:nvCxnSpPr>
        <p:spPr>
          <a:xfrm flipV="1">
            <a:off x="5038502" y="3197600"/>
            <a:ext cx="638687" cy="6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/>
          <p:cNvSpPr txBox="1"/>
          <p:nvPr/>
        </p:nvSpPr>
        <p:spPr>
          <a:xfrm>
            <a:off x="5753812" y="2983910"/>
            <a:ext cx="139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Aleatoriedad</a:t>
            </a:r>
          </a:p>
        </p:txBody>
      </p:sp>
    </p:spTree>
    <p:extLst>
      <p:ext uri="{BB962C8B-B14F-4D97-AF65-F5344CB8AC3E}">
        <p14:creationId xmlns:p14="http://schemas.microsoft.com/office/powerpoint/2010/main" val="14966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C41804B-289B-43D0-8BE5-C832D8664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dirty="0"/>
              <a:t>Ejemplo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0329D718-25BD-4431-B6E4-92DF6D8AB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MX" dirty="0"/>
              <a:t>Un </a:t>
            </a:r>
            <a:r>
              <a:rPr lang="es-MX" b="1" dirty="0">
                <a:solidFill>
                  <a:schemeClr val="accent6">
                    <a:lumMod val="75000"/>
                  </a:schemeClr>
                </a:solidFill>
              </a:rPr>
              <a:t>agente</a:t>
            </a:r>
            <a:r>
              <a:rPr lang="es-MX" dirty="0"/>
              <a:t> está diseñado para </a:t>
            </a:r>
            <a:r>
              <a:rPr lang="es-MX" b="1" dirty="0">
                <a:solidFill>
                  <a:schemeClr val="accent6">
                    <a:lumMod val="75000"/>
                  </a:schemeClr>
                </a:solidFill>
              </a:rPr>
              <a:t>cruzar la calle</a:t>
            </a:r>
            <a:r>
              <a:rPr lang="es-MX" dirty="0"/>
              <a:t>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MX" dirty="0"/>
              <a:t>El agente observa que </a:t>
            </a:r>
            <a:r>
              <a:rPr lang="es-MX" b="1" dirty="0">
                <a:solidFill>
                  <a:schemeClr val="accent2">
                    <a:lumMod val="75000"/>
                  </a:schemeClr>
                </a:solidFill>
              </a:rPr>
              <a:t>no hay ningún auto </a:t>
            </a:r>
            <a:r>
              <a:rPr lang="es-MX" dirty="0"/>
              <a:t>que pueda atentar a su integridad.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accent4">
                    <a:lumMod val="75000"/>
                  </a:schemeClr>
                </a:solidFill>
              </a:rPr>
              <a:t>El agente cruza </a:t>
            </a:r>
            <a:r>
              <a:rPr lang="es-MX" dirty="0"/>
              <a:t>la calle.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s-MX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MX" dirty="0"/>
              <a:t>En el aire, a 10 mil metros de altura </a:t>
            </a:r>
            <a:r>
              <a:rPr lang="es-MX" b="1" dirty="0">
                <a:solidFill>
                  <a:schemeClr val="accent1">
                    <a:lumMod val="75000"/>
                  </a:schemeClr>
                </a:solidFill>
              </a:rPr>
              <a:t>se desprende la puerta de un avión </a:t>
            </a:r>
            <a:r>
              <a:rPr lang="es-MX" dirty="0"/>
              <a:t>comercial.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MX" dirty="0"/>
              <a:t>Le </a:t>
            </a:r>
            <a:r>
              <a:rPr lang="es-MX" b="1" dirty="0">
                <a:solidFill>
                  <a:schemeClr val="accent2"/>
                </a:solidFill>
              </a:rPr>
              <a:t>cae encima </a:t>
            </a:r>
            <a:r>
              <a:rPr lang="es-MX" dirty="0"/>
              <a:t>a nuestro agente y lo destruye.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dirty="0"/>
          </a:p>
          <a:p>
            <a:pPr algn="ctr"/>
            <a:r>
              <a:rPr lang="es-MX" sz="2800" dirty="0"/>
              <a:t>¿Fue el agente racional?</a:t>
            </a:r>
          </a:p>
        </p:txBody>
      </p:sp>
    </p:spTree>
    <p:extLst>
      <p:ext uri="{BB962C8B-B14F-4D97-AF65-F5344CB8AC3E}">
        <p14:creationId xmlns:p14="http://schemas.microsoft.com/office/powerpoint/2010/main" val="39174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608C0EE-0BF2-44D2-B02D-233657AE2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dirty="0" smtClean="0"/>
              <a:t>Agentes y ambientes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B4FFB4CE-7BD2-4DA4-B840-7CDCB3B25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8578" y="3016684"/>
            <a:ext cx="6773593" cy="2709202"/>
          </a:xfrm>
        </p:spPr>
        <p:txBody>
          <a:bodyPr/>
          <a:lstStyle/>
          <a:p>
            <a:pPr algn="ctr"/>
            <a:r>
              <a:rPr lang="es-MX" sz="3200" dirty="0" smtClean="0">
                <a:solidFill>
                  <a:schemeClr val="accent1">
                    <a:lumMod val="75000"/>
                  </a:schemeClr>
                </a:solidFill>
              </a:rPr>
              <a:t>Agente -&gt; </a:t>
            </a:r>
            <a:r>
              <a:rPr lang="es-MX" sz="3200" dirty="0" smtClean="0">
                <a:solidFill>
                  <a:schemeClr val="accent1">
                    <a:lumMod val="75000"/>
                  </a:schemeClr>
                </a:solidFill>
              </a:rPr>
              <a:t>Solución</a:t>
            </a:r>
          </a:p>
          <a:p>
            <a:pPr algn="ctr"/>
            <a:endParaRPr lang="es-MX" sz="32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es-MX" sz="3200" dirty="0"/>
          </a:p>
          <a:p>
            <a:pPr algn="ctr"/>
            <a:r>
              <a:rPr lang="es-MX" sz="3200" dirty="0" smtClean="0">
                <a:solidFill>
                  <a:schemeClr val="accent6">
                    <a:lumMod val="75000"/>
                  </a:schemeClr>
                </a:solidFill>
              </a:rPr>
              <a:t>Ambiente -&gt; Problema</a:t>
            </a:r>
            <a:endParaRPr lang="es-MX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65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2657152" y="1972614"/>
            <a:ext cx="826720" cy="4293125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b="1" dirty="0">
              <a:latin typeface="Comfortaa-Bold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45699" y="211015"/>
            <a:ext cx="4758686" cy="928469"/>
          </a:xfrm>
        </p:spPr>
        <p:txBody>
          <a:bodyPr>
            <a:normAutofit/>
          </a:bodyPr>
          <a:lstStyle/>
          <a:p>
            <a:r>
              <a:rPr lang="es-MX" dirty="0"/>
              <a:t>TIPOS DE AGENTES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018771" y="2699742"/>
            <a:ext cx="3419607" cy="3256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latin typeface="Comfortaa-Bold"/>
              </a:rPr>
              <a:t>Agente Reactivo Simple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3018770" y="3070026"/>
            <a:ext cx="3419608" cy="3256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>
                <a:latin typeface="Comfortaa-Bold"/>
              </a:rPr>
              <a:t>Agente Basado en Modelos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3018771" y="4192810"/>
            <a:ext cx="3419607" cy="3256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latin typeface="Comfortaa-Bold"/>
              </a:rPr>
              <a:t>Agentes Basados en Objetivos</a:t>
            </a:r>
            <a:endParaRPr lang="es-MX" sz="1600" dirty="0"/>
          </a:p>
        </p:txBody>
      </p:sp>
      <p:sp>
        <p:nvSpPr>
          <p:cNvPr id="10" name="Rectángulo 9"/>
          <p:cNvSpPr/>
          <p:nvPr/>
        </p:nvSpPr>
        <p:spPr>
          <a:xfrm>
            <a:off x="3018770" y="4588701"/>
            <a:ext cx="3419608" cy="3256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>
                <a:latin typeface="Comfortaa-Bold"/>
              </a:rPr>
              <a:t>Agentes Basados en Utilidad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897689" y="3761628"/>
            <a:ext cx="3832965" cy="357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ysClr val="windowText" lastClr="000000"/>
                </a:solidFill>
                <a:latin typeface="Comfortaa-Bold"/>
              </a:rPr>
              <a:t>Agentes que Planifican</a:t>
            </a:r>
            <a:endParaRPr lang="es-MX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2657152" y="5648856"/>
            <a:ext cx="2702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ysClr val="windowText" lastClr="000000"/>
                </a:solidFill>
                <a:latin typeface="Comfortaa-Bold"/>
              </a:rPr>
              <a:t>Agentes que Aprenden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2479240" y="2324538"/>
            <a:ext cx="224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b="1" dirty="0">
                <a:latin typeface="Comfortaa-Bold"/>
              </a:rPr>
              <a:t>Agentes Reactivos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617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dirty="0"/>
              <a:t>Condición-acción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96" y="3621506"/>
            <a:ext cx="6957841" cy="174266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201778" y="3621506"/>
            <a:ext cx="3332748" cy="324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6340595" y="3657602"/>
            <a:ext cx="1239300" cy="288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9F3159FB-72D4-4B3A-9E4D-3E8233C76D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68" t="48518" r="31450" b="28283"/>
          <a:stretch/>
        </p:blipFill>
        <p:spPr>
          <a:xfrm>
            <a:off x="2893913" y="1790340"/>
            <a:ext cx="3182034" cy="167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6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dirty="0"/>
              <a:t>Agente reactivo simple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9" t="2976" r="14480" b="13432"/>
          <a:stretch/>
        </p:blipFill>
        <p:spPr>
          <a:xfrm>
            <a:off x="1636296" y="1768561"/>
            <a:ext cx="6581273" cy="4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2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dirty="0"/>
              <a:t>Agente reactivo simple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62"/>
          <a:stretch/>
        </p:blipFill>
        <p:spPr>
          <a:xfrm>
            <a:off x="1421405" y="2405199"/>
            <a:ext cx="7133048" cy="161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1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5642" y="211015"/>
            <a:ext cx="7928811" cy="928469"/>
          </a:xfrm>
        </p:spPr>
        <p:txBody>
          <a:bodyPr>
            <a:normAutofit/>
          </a:bodyPr>
          <a:lstStyle/>
          <a:p>
            <a:pPr algn="r"/>
            <a:r>
              <a:rPr lang="es-MX" sz="2800" dirty="0"/>
              <a:t>Agentes reactivos basados en modelos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3" t="3560" r="15105" b="14722"/>
          <a:stretch/>
        </p:blipFill>
        <p:spPr>
          <a:xfrm>
            <a:off x="1709629" y="1859094"/>
            <a:ext cx="6641433" cy="425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3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0701" y="256699"/>
            <a:ext cx="7044027" cy="928469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Agentes basados en objetivos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2" t="3633" r="13399" b="23069"/>
          <a:stretch/>
        </p:blipFill>
        <p:spPr>
          <a:xfrm>
            <a:off x="1417788" y="1684422"/>
            <a:ext cx="6996940" cy="428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5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31580" y="216943"/>
            <a:ext cx="6246056" cy="928469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Agentes basados en utilidad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3" t="4995" r="14882" b="26612"/>
          <a:stretch/>
        </p:blipFill>
        <p:spPr>
          <a:xfrm>
            <a:off x="1531898" y="1624263"/>
            <a:ext cx="7045738" cy="445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8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AGENTES QUE APRENDEN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7" t="5979" r="14974" b="14453"/>
          <a:stretch/>
        </p:blipFill>
        <p:spPr>
          <a:xfrm>
            <a:off x="1665516" y="1725128"/>
            <a:ext cx="6725654" cy="473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22774" y="1840543"/>
            <a:ext cx="5450925" cy="1192238"/>
          </a:xfrm>
        </p:spPr>
        <p:txBody>
          <a:bodyPr/>
          <a:lstStyle/>
          <a:p>
            <a:r>
              <a:rPr lang="es-MX" sz="5400" dirty="0"/>
              <a:t>Inteligencia Artificial I</a:t>
            </a:r>
          </a:p>
        </p:txBody>
      </p:sp>
      <p:sp>
        <p:nvSpPr>
          <p:cNvPr id="4" name="Subtítulo 2"/>
          <p:cNvSpPr>
            <a:spLocks noGrp="1"/>
          </p:cNvSpPr>
          <p:nvPr/>
        </p:nvSpPr>
        <p:spPr>
          <a:xfrm>
            <a:off x="2405966" y="3443933"/>
            <a:ext cx="4684542" cy="1420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dirty="0"/>
              <a:t>Ambientes</a:t>
            </a:r>
          </a:p>
        </p:txBody>
      </p:sp>
    </p:spTree>
    <p:extLst>
      <p:ext uri="{BB962C8B-B14F-4D97-AF65-F5344CB8AC3E}">
        <p14:creationId xmlns:p14="http://schemas.microsoft.com/office/powerpoint/2010/main" val="51246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2CA312C-556A-44AE-A91F-3BAB1E5D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dirty="0"/>
              <a:t>Ambiente o entorno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3E976DDF-C358-41ED-8D49-307F2FBD5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s-MX" sz="3600" dirty="0"/>
              <a:t>El </a:t>
            </a:r>
            <a:r>
              <a:rPr lang="es-MX" sz="3600" dirty="0">
                <a:solidFill>
                  <a:schemeClr val="accent2"/>
                </a:solidFill>
              </a:rPr>
              <a:t>ambiente</a:t>
            </a:r>
            <a:r>
              <a:rPr lang="es-MX" sz="3600" dirty="0"/>
              <a:t> es aquel en el que el agente desarrolla sus actividades.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2ABF7222-D776-4300-86F9-C5BA6CA80F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863" y="3344708"/>
            <a:ext cx="3849706" cy="288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9F8AEDC-79C6-4B83-94F4-D3292A1C4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dirty="0"/>
              <a:t>Noción de agente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32ED85F8-EB25-4FC4-BAB8-B8C5D34D1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920" y="1295399"/>
            <a:ext cx="6773593" cy="4936589"/>
          </a:xfrm>
        </p:spPr>
        <p:txBody>
          <a:bodyPr/>
          <a:lstStyle/>
          <a:p>
            <a:pPr algn="ctr"/>
            <a:r>
              <a:rPr lang="es-MX" sz="3200" dirty="0"/>
              <a:t>Un agente es algo que simplemente </a:t>
            </a:r>
            <a:r>
              <a:rPr lang="es-MX" sz="3200" dirty="0" smtClean="0"/>
              <a:t>actúa con su entorno.</a:t>
            </a:r>
            <a:endParaRPr lang="es-MX" sz="3200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B58411D2-2218-4D53-874C-6228A117B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2695394"/>
            <a:ext cx="2857500" cy="16192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F83E8A95-6F76-4EF2-B616-D9A8B7B19A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68"/>
          <a:stretch/>
        </p:blipFill>
        <p:spPr>
          <a:xfrm>
            <a:off x="1805913" y="4502089"/>
            <a:ext cx="2948406" cy="18524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737810FB-01A4-49DB-B8BE-5AB82511FC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8" t="16793" r="4282"/>
          <a:stretch/>
        </p:blipFill>
        <p:spPr>
          <a:xfrm>
            <a:off x="5909054" y="2631675"/>
            <a:ext cx="2510459" cy="1746688"/>
          </a:xfrm>
          <a:prstGeom prst="rect">
            <a:avLst/>
          </a:prstGeom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xmlns="" id="{C442F4AC-D29D-4316-9A3C-44BEF6DDD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59829" y="4729478"/>
            <a:ext cx="3155108" cy="13976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0792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C0F0C6E-CAE9-4A07-A60D-794C4BBE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Ambientes complejos y sencillos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675118FD-3FF7-4550-99AA-25EF8D333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74" y="1758133"/>
            <a:ext cx="6645949" cy="443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8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59DC43A-40E5-4FFC-BC6F-B768A2335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dirty="0"/>
              <a:t>Entorno virtual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xmlns="" id="{3DC6F14F-664A-4B7E-B0C7-7BE506185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66" b="5341"/>
          <a:stretch/>
        </p:blipFill>
        <p:spPr>
          <a:xfrm>
            <a:off x="1338469" y="1705658"/>
            <a:ext cx="7240657" cy="363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7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4C2250A-1C25-487C-A77C-0E493B07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Los agentes actúan en entornos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F74B80E1-B28F-4C35-B019-89A4EF817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97" y="1629273"/>
            <a:ext cx="5747475" cy="4850869"/>
          </a:xfrm>
        </p:spPr>
      </p:pic>
    </p:spTree>
    <p:extLst>
      <p:ext uri="{BB962C8B-B14F-4D97-AF65-F5344CB8AC3E}">
        <p14:creationId xmlns:p14="http://schemas.microsoft.com/office/powerpoint/2010/main" val="26106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4C2250A-1C25-487C-A77C-0E493B07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Los agentes actúan en entornos </a:t>
            </a:r>
            <a:r>
              <a:rPr lang="es-MX" b="1" dirty="0"/>
              <a:t>para los cuales están diseñados</a:t>
            </a:r>
          </a:p>
        </p:txBody>
      </p:sp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xmlns="" id="{3B4FDD68-8F2D-45CF-BA93-08DCF2889D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28"/>
          <a:stretch/>
        </p:blipFill>
        <p:spPr>
          <a:xfrm>
            <a:off x="2458329" y="1433064"/>
            <a:ext cx="4640356" cy="494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54556" y="301180"/>
            <a:ext cx="4427621" cy="928469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Entorno de trabajo</a:t>
            </a:r>
          </a:p>
        </p:txBody>
      </p:sp>
      <p:sp>
        <p:nvSpPr>
          <p:cNvPr id="7" name="Rectángulo 6"/>
          <p:cNvSpPr/>
          <p:nvPr/>
        </p:nvSpPr>
        <p:spPr>
          <a:xfrm>
            <a:off x="1432249" y="1863562"/>
            <a:ext cx="7351693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En el diseño de un agente, el primer</a:t>
            </a:r>
          </a:p>
          <a:p>
            <a:r>
              <a:rPr lang="es-MX" sz="3200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Paso debe ser siempre especificar</a:t>
            </a:r>
          </a:p>
          <a:p>
            <a:r>
              <a:rPr lang="es-MX" sz="3200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El entorno de trabajo de la forma </a:t>
            </a:r>
          </a:p>
          <a:p>
            <a:r>
              <a:rPr lang="es-MX" sz="3200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m</a:t>
            </a:r>
            <a:r>
              <a:rPr lang="es-MX" sz="3200" dirty="0">
                <a:solidFill>
                  <a:schemeClr val="accent1"/>
                </a:solidFill>
                <a:latin typeface="Century Gothic" panose="020B0502020202020204" pitchFamily="34" charset="0"/>
              </a:rPr>
              <a:t>á</a:t>
            </a:r>
            <a:r>
              <a:rPr lang="es-MX" sz="3200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s completa posible</a:t>
            </a:r>
            <a:endParaRPr lang="es-MX" sz="32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66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54556" y="301180"/>
            <a:ext cx="4427621" cy="928469"/>
          </a:xfrm>
        </p:spPr>
        <p:txBody>
          <a:bodyPr>
            <a:normAutofit/>
          </a:bodyPr>
          <a:lstStyle/>
          <a:p>
            <a:pPr algn="r"/>
            <a:r>
              <a:rPr lang="es-MX" dirty="0"/>
              <a:t>Entorno de trabajo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558611" y="1709674"/>
            <a:ext cx="1808508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48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REAS</a:t>
            </a:r>
            <a:r>
              <a:rPr lang="es-MX" sz="4800" dirty="0">
                <a:latin typeface="Century Gothic" panose="020B0502020202020204" pitchFamily="34" charset="0"/>
              </a:rPr>
              <a:t> </a:t>
            </a:r>
          </a:p>
          <a:p>
            <a:pPr algn="ctr"/>
            <a:endParaRPr lang="es-MX" sz="1400" dirty="0">
              <a:latin typeface="Century Gothic" panose="020B0502020202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511420" y="2787696"/>
            <a:ext cx="27029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dirty="0">
                <a:solidFill>
                  <a:schemeClr val="accent1"/>
                </a:solidFill>
                <a:latin typeface="Century Gothic" panose="020B0502020202020204" pitchFamily="34" charset="0"/>
              </a:rPr>
              <a:t>Rendimiento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511420" y="3380166"/>
            <a:ext cx="17059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dirty="0">
                <a:solidFill>
                  <a:schemeClr val="accent1"/>
                </a:solidFill>
                <a:latin typeface="Century Gothic" panose="020B0502020202020204" pitchFamily="34" charset="0"/>
              </a:rPr>
              <a:t>Entorno</a:t>
            </a:r>
          </a:p>
        </p:txBody>
      </p:sp>
      <p:sp>
        <p:nvSpPr>
          <p:cNvPr id="9" name="Rectángulo 8"/>
          <p:cNvSpPr/>
          <p:nvPr/>
        </p:nvSpPr>
        <p:spPr>
          <a:xfrm>
            <a:off x="3511420" y="3972637"/>
            <a:ext cx="2521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dirty="0">
                <a:solidFill>
                  <a:schemeClr val="accent1"/>
                </a:solidFill>
                <a:latin typeface="Century Gothic" panose="020B0502020202020204" pitchFamily="34" charset="0"/>
              </a:rPr>
              <a:t>Actuadores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3511420" y="4557412"/>
            <a:ext cx="1882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dirty="0">
                <a:solidFill>
                  <a:schemeClr val="accent1"/>
                </a:solidFill>
                <a:latin typeface="Century Gothic" panose="020B0502020202020204" pitchFamily="34" charset="0"/>
              </a:rPr>
              <a:t>Sensores</a:t>
            </a:r>
          </a:p>
        </p:txBody>
      </p:sp>
    </p:spTree>
    <p:extLst>
      <p:ext uri="{BB962C8B-B14F-4D97-AF65-F5344CB8AC3E}">
        <p14:creationId xmlns:p14="http://schemas.microsoft.com/office/powerpoint/2010/main" val="108594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60572" y="211015"/>
            <a:ext cx="4427621" cy="928469"/>
          </a:xfrm>
        </p:spPr>
        <p:txBody>
          <a:bodyPr/>
          <a:lstStyle/>
          <a:p>
            <a:pPr algn="r"/>
            <a:r>
              <a:rPr lang="es-MX" dirty="0"/>
              <a:t>Ejemplo: REAS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406" y="2367851"/>
            <a:ext cx="6822257" cy="211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3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83241" y="313281"/>
            <a:ext cx="4427621" cy="928469"/>
          </a:xfrm>
        </p:spPr>
        <p:txBody>
          <a:bodyPr/>
          <a:lstStyle/>
          <a:p>
            <a:pPr algn="r"/>
            <a:r>
              <a:rPr lang="es-MX" dirty="0"/>
              <a:t>Tipos de ambientes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767262" y="1784189"/>
            <a:ext cx="3729790" cy="5293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latin typeface="Century Gothic" panose="020B0502020202020204" pitchFamily="34" charset="0"/>
              </a:rPr>
              <a:t>Total o Parcialmente Observable</a:t>
            </a:r>
            <a:endParaRPr lang="es-MX" dirty="0">
              <a:latin typeface="Century Gothic" panose="020B0502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767263" y="2469988"/>
            <a:ext cx="3729789" cy="5414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latin typeface="Century Gothic" panose="020B0502020202020204" pitchFamily="34" charset="0"/>
              </a:rPr>
              <a:t>Agente Individual o Multiagente</a:t>
            </a:r>
            <a:endParaRPr lang="es-MX">
              <a:latin typeface="Century Gothic" panose="020B0502020202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767263" y="3128211"/>
            <a:ext cx="3741821" cy="4932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latin typeface="Century Gothic" panose="020B0502020202020204" pitchFamily="34" charset="0"/>
              </a:rPr>
              <a:t>Determinista o Estocástico</a:t>
            </a:r>
            <a:endParaRPr lang="es-MX">
              <a:latin typeface="Century Gothic" panose="020B0502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767263" y="3777916"/>
            <a:ext cx="3741821" cy="4812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latin typeface="Century Gothic" panose="020B0502020202020204" pitchFamily="34" charset="0"/>
              </a:rPr>
              <a:t>Episódico o Secuencial</a:t>
            </a:r>
            <a:endParaRPr lang="es-MX">
              <a:latin typeface="Century Gothic" panose="020B0502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2767263" y="4379496"/>
            <a:ext cx="3741821" cy="577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latin typeface="Century Gothic" panose="020B0502020202020204" pitchFamily="34" charset="0"/>
              </a:rPr>
              <a:t>Estático o Dinámico</a:t>
            </a:r>
            <a:endParaRPr lang="es-MX">
              <a:latin typeface="Century Gothic" panose="020B0502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2779294" y="5077328"/>
            <a:ext cx="3717758" cy="4932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>
                <a:latin typeface="Century Gothic" panose="020B0502020202020204" pitchFamily="34" charset="0"/>
              </a:rPr>
              <a:t>Discreto o Continuo</a:t>
            </a:r>
            <a:endParaRPr lang="es-MX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91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47321" y="124605"/>
            <a:ext cx="4427621" cy="928469"/>
          </a:xfrm>
        </p:spPr>
        <p:txBody>
          <a:bodyPr/>
          <a:lstStyle/>
          <a:p>
            <a:pPr algn="r"/>
            <a:r>
              <a:rPr lang="es-MX" dirty="0"/>
              <a:t>Observación 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407225" y="1822577"/>
            <a:ext cx="26234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Totalmente observable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313449" y="3761692"/>
            <a:ext cx="2811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Parcialmente observable</a:t>
            </a:r>
          </a:p>
        </p:txBody>
      </p:sp>
      <p:pic>
        <p:nvPicPr>
          <p:cNvPr id="5122" name="Picture 2" descr="Resultado de imagen para oj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191" y="2396182"/>
            <a:ext cx="1793541" cy="119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para un ojo tap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626" y="4389446"/>
            <a:ext cx="2220670" cy="147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42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98108" y="209910"/>
            <a:ext cx="4427621" cy="928469"/>
          </a:xfrm>
        </p:spPr>
        <p:txBody>
          <a:bodyPr/>
          <a:lstStyle/>
          <a:p>
            <a:pPr algn="r"/>
            <a:r>
              <a:rPr lang="es-MX" dirty="0"/>
              <a:t>Situación 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952173" y="1810546"/>
            <a:ext cx="15642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Determinista</a:t>
            </a:r>
          </a:p>
        </p:txBody>
      </p:sp>
      <p:sp>
        <p:nvSpPr>
          <p:cNvPr id="4" name="Rectángulo 3"/>
          <p:cNvSpPr/>
          <p:nvPr/>
        </p:nvSpPr>
        <p:spPr>
          <a:xfrm>
            <a:off x="4054350" y="3857945"/>
            <a:ext cx="13598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Estocástico</a:t>
            </a:r>
          </a:p>
        </p:txBody>
      </p:sp>
      <p:pic>
        <p:nvPicPr>
          <p:cNvPr id="6146" name="Picture 2" descr="Resultado de imagen para dad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350" y="4576749"/>
            <a:ext cx="1360405" cy="123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108" y="2426258"/>
            <a:ext cx="1272340" cy="127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3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0E73CDD-46A7-4CE1-B226-8A2EF0E1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¿Qué tienen en común los agentes?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333A94AE-6BB0-47E5-A77A-B166BFC11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s-MX" sz="3200" dirty="0"/>
          </a:p>
          <a:p>
            <a:pPr algn="ctr"/>
            <a:r>
              <a:rPr lang="es-MX" sz="3200" dirty="0"/>
              <a:t>Los agentes pueden </a:t>
            </a:r>
            <a:r>
              <a:rPr lang="es-MX" sz="3200" dirty="0">
                <a:solidFill>
                  <a:schemeClr val="accent2">
                    <a:lumMod val="75000"/>
                  </a:schemeClr>
                </a:solidFill>
              </a:rPr>
              <a:t>percibir</a:t>
            </a:r>
            <a:r>
              <a:rPr lang="es-MX" sz="3200" dirty="0"/>
              <a:t> su entorno y </a:t>
            </a:r>
            <a:r>
              <a:rPr lang="es-MX" sz="3200" dirty="0">
                <a:solidFill>
                  <a:schemeClr val="accent1">
                    <a:lumMod val="75000"/>
                  </a:schemeClr>
                </a:solidFill>
              </a:rPr>
              <a:t>actuar</a:t>
            </a:r>
            <a:r>
              <a:rPr lang="es-MX" sz="3200" dirty="0"/>
              <a:t> sobre él para modificarlo.</a:t>
            </a:r>
          </a:p>
          <a:p>
            <a:endParaRPr lang="es-MX" sz="32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s-MX" sz="3200" b="1" dirty="0">
                <a:solidFill>
                  <a:schemeClr val="accent6">
                    <a:lumMod val="50000"/>
                  </a:schemeClr>
                </a:solidFill>
              </a:rPr>
              <a:t>¿Cómo lo hacen?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591D22D8-D96F-4FFD-A5F0-5613A1A87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15" y="3786987"/>
            <a:ext cx="2643568" cy="214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6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98108" y="209910"/>
            <a:ext cx="4427621" cy="928469"/>
          </a:xfrm>
        </p:spPr>
        <p:txBody>
          <a:bodyPr/>
          <a:lstStyle/>
          <a:p>
            <a:pPr algn="r"/>
            <a:r>
              <a:rPr lang="es-MX" dirty="0"/>
              <a:t>Situación </a:t>
            </a:r>
          </a:p>
        </p:txBody>
      </p:sp>
      <p:pic>
        <p:nvPicPr>
          <p:cNvPr id="7" name="Picture 4" descr="Resultado de imagen para ajedrez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697" y="3131130"/>
            <a:ext cx="2336116" cy="155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6"/>
          <p:cNvSpPr/>
          <p:nvPr/>
        </p:nvSpPr>
        <p:spPr>
          <a:xfrm>
            <a:off x="2346649" y="1765591"/>
            <a:ext cx="553549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¿El ajedrez es determinista </a:t>
            </a:r>
          </a:p>
          <a:p>
            <a:r>
              <a:rPr lang="es-MX" sz="3200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o estocástico?</a:t>
            </a:r>
            <a:endParaRPr lang="es-MX" sz="32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ctángulo 6"/>
          <p:cNvSpPr/>
          <p:nvPr/>
        </p:nvSpPr>
        <p:spPr>
          <a:xfrm>
            <a:off x="1389656" y="4889791"/>
            <a:ext cx="744947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Si el medio es determinista excepto</a:t>
            </a:r>
          </a:p>
          <a:p>
            <a:r>
              <a:rPr lang="es-MX" sz="32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para las acciones de otros agentes, </a:t>
            </a:r>
          </a:p>
          <a:p>
            <a:r>
              <a:rPr lang="es-MX" sz="3200" dirty="0">
                <a:solidFill>
                  <a:schemeClr val="accent2"/>
                </a:solidFill>
                <a:latin typeface="Century Gothic" panose="020B0502020202020204" pitchFamily="34" charset="0"/>
              </a:rPr>
              <a:t>e</a:t>
            </a:r>
            <a:r>
              <a:rPr lang="es-MX" sz="32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s un medio </a:t>
            </a:r>
            <a:r>
              <a:rPr lang="es-MX" sz="3200" b="1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estratégico</a:t>
            </a:r>
            <a:endParaRPr lang="es-MX" sz="3200" b="1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40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67807" y="240940"/>
            <a:ext cx="4427621" cy="928469"/>
          </a:xfrm>
        </p:spPr>
        <p:txBody>
          <a:bodyPr/>
          <a:lstStyle/>
          <a:p>
            <a:pPr algn="r"/>
            <a:r>
              <a:rPr lang="es-MX" dirty="0"/>
              <a:t>Efectos 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956330" y="1838391"/>
            <a:ext cx="11948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Episódico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842838" y="3737629"/>
            <a:ext cx="13083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Secuencial</a:t>
            </a:r>
          </a:p>
        </p:txBody>
      </p:sp>
      <p:pic>
        <p:nvPicPr>
          <p:cNvPr id="7170" name="Picture 2" descr="Imagen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505" y="2392853"/>
            <a:ext cx="1703704" cy="119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ultado de imagen para juego del ga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773" y="4292091"/>
            <a:ext cx="1396499" cy="13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52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94312" y="152776"/>
            <a:ext cx="4427621" cy="928469"/>
          </a:xfrm>
        </p:spPr>
        <p:txBody>
          <a:bodyPr/>
          <a:lstStyle/>
          <a:p>
            <a:pPr algn="r"/>
            <a:r>
              <a:rPr lang="es-MX" dirty="0"/>
              <a:t>Cambio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956330" y="1838391"/>
            <a:ext cx="10717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Estático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842838" y="3737629"/>
            <a:ext cx="11884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Dinámico</a:t>
            </a:r>
          </a:p>
        </p:txBody>
      </p:sp>
      <p:pic>
        <p:nvPicPr>
          <p:cNvPr id="10242" name="Picture 2" descr="Resultado de imagen para estat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574" y="2328196"/>
            <a:ext cx="1827635" cy="121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465" y="4415588"/>
            <a:ext cx="2419852" cy="136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47321" y="279966"/>
            <a:ext cx="4427621" cy="928469"/>
          </a:xfrm>
        </p:spPr>
        <p:txBody>
          <a:bodyPr/>
          <a:lstStyle/>
          <a:p>
            <a:pPr algn="r"/>
            <a:r>
              <a:rPr lang="es-MX" dirty="0"/>
              <a:t>Número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956330" y="1838391"/>
            <a:ext cx="11169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Discreto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842838" y="3737629"/>
            <a:ext cx="11585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Continuo</a:t>
            </a:r>
          </a:p>
        </p:txBody>
      </p:sp>
      <p:pic>
        <p:nvPicPr>
          <p:cNvPr id="8194" name="Picture 2" descr="Resultado de imagen para segundos{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838" y="4272545"/>
            <a:ext cx="1656875" cy="170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n para ajedre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726" y="2238501"/>
            <a:ext cx="2336116" cy="155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15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20816" y="216428"/>
            <a:ext cx="4427621" cy="928469"/>
          </a:xfrm>
        </p:spPr>
        <p:txBody>
          <a:bodyPr/>
          <a:lstStyle/>
          <a:p>
            <a:pPr algn="r"/>
            <a:r>
              <a:rPr lang="es-MX" dirty="0"/>
              <a:t>Cantidad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533458" y="1814955"/>
            <a:ext cx="21048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Agente individual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3739079" y="3960267"/>
            <a:ext cx="16658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20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Multiagente</a:t>
            </a:r>
            <a:endParaRPr lang="es-MX" sz="20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218" name="Picture 2" descr="Resultado de imagen para enjamb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734" y="4447910"/>
            <a:ext cx="2878254" cy="192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719" y="2174842"/>
            <a:ext cx="1420562" cy="1420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51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20816" y="216428"/>
            <a:ext cx="4427621" cy="928469"/>
          </a:xfrm>
        </p:spPr>
        <p:txBody>
          <a:bodyPr/>
          <a:lstStyle/>
          <a:p>
            <a:pPr algn="r"/>
            <a:r>
              <a:rPr lang="es-MX" dirty="0"/>
              <a:t>Cantidad</a:t>
            </a:r>
          </a:p>
        </p:txBody>
      </p:sp>
      <p:sp>
        <p:nvSpPr>
          <p:cNvPr id="7" name="Rectángulo 6"/>
          <p:cNvSpPr/>
          <p:nvPr/>
        </p:nvSpPr>
        <p:spPr>
          <a:xfrm>
            <a:off x="1432249" y="1863562"/>
            <a:ext cx="72491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¿Cuál es el entorno más complejo?</a:t>
            </a:r>
            <a:endParaRPr lang="es-MX" sz="32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ángulo 6"/>
          <p:cNvSpPr/>
          <p:nvPr/>
        </p:nvSpPr>
        <p:spPr>
          <a:xfrm>
            <a:off x="1835020" y="2987844"/>
            <a:ext cx="53992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Parcialmente Observable,</a:t>
            </a:r>
            <a:endParaRPr lang="es-MX" sz="3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ctángulo 6"/>
          <p:cNvSpPr/>
          <p:nvPr/>
        </p:nvSpPr>
        <p:spPr>
          <a:xfrm>
            <a:off x="1835020" y="3725019"/>
            <a:ext cx="25939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estocástico,</a:t>
            </a:r>
            <a:endParaRPr lang="es-MX" sz="3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ángulo 6"/>
          <p:cNvSpPr/>
          <p:nvPr/>
        </p:nvSpPr>
        <p:spPr>
          <a:xfrm>
            <a:off x="4316922" y="3725018"/>
            <a:ext cx="24657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secuencial,</a:t>
            </a:r>
            <a:endParaRPr lang="es-MX" sz="3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ángulo 6"/>
          <p:cNvSpPr/>
          <p:nvPr/>
        </p:nvSpPr>
        <p:spPr>
          <a:xfrm>
            <a:off x="1835020" y="4309793"/>
            <a:ext cx="21932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dinámico,</a:t>
            </a:r>
            <a:endParaRPr lang="es-MX" sz="3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ángulo 6"/>
          <p:cNvSpPr/>
          <p:nvPr/>
        </p:nvSpPr>
        <p:spPr>
          <a:xfrm>
            <a:off x="4028249" y="4309792"/>
            <a:ext cx="20746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dirty="0">
                <a:solidFill>
                  <a:schemeClr val="accent2"/>
                </a:solidFill>
                <a:latin typeface="Century Gothic" panose="020B0502020202020204" pitchFamily="34" charset="0"/>
              </a:rPr>
              <a:t>c</a:t>
            </a:r>
            <a:r>
              <a:rPr lang="es-MX" sz="3200" dirty="0" smtClean="0">
                <a:solidFill>
                  <a:schemeClr val="accent2"/>
                </a:solidFill>
                <a:latin typeface="Century Gothic" panose="020B0502020202020204" pitchFamily="34" charset="0"/>
              </a:rPr>
              <a:t>ontinuo,</a:t>
            </a:r>
            <a:endParaRPr lang="es-MX" sz="3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ángulo 6"/>
          <p:cNvSpPr/>
          <p:nvPr/>
        </p:nvSpPr>
        <p:spPr>
          <a:xfrm>
            <a:off x="1987419" y="5046968"/>
            <a:ext cx="26003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dirty="0" err="1" smtClean="0">
                <a:solidFill>
                  <a:schemeClr val="accent2"/>
                </a:solidFill>
                <a:latin typeface="Century Gothic" panose="020B0502020202020204" pitchFamily="34" charset="0"/>
              </a:rPr>
              <a:t>multiagente</a:t>
            </a:r>
            <a:endParaRPr lang="es-MX" sz="3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54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FBDC40E-7DEF-4408-A32E-1E173375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dirty="0"/>
              <a:t>Espacio de estados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CEBDCEE1-91FC-4CBC-9660-AD9985756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s-MX" dirty="0"/>
              <a:t>Es el conjunto de todos los estados posibles que puede tener un problema.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xmlns="" id="{C442F4AC-D29D-4316-9A3C-44BEF6DDD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866" y="2878301"/>
            <a:ext cx="6063699" cy="26860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0455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5773C96-4DFE-4A4C-BB6A-DFE574298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MX" dirty="0"/>
              <a:t>Representación de espacio de estados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66A2980D-7763-4003-9ED8-90C5ED021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400" b="1" dirty="0"/>
              <a:t>Representación por conjunto:</a:t>
            </a:r>
          </a:p>
          <a:p>
            <a:endParaRPr lang="es-MX" sz="2400" dirty="0"/>
          </a:p>
          <a:p>
            <a:r>
              <a:rPr lang="es-MX" sz="2400" dirty="0"/>
              <a:t>PACMAN</a:t>
            </a:r>
            <a:r>
              <a:rPr lang="es-MX" dirty="0"/>
              <a:t> = {(0, 0, F), (0, 0, N), (0, 1, F), … (n, n, F)}</a:t>
            </a:r>
          </a:p>
          <a:p>
            <a:endParaRPr lang="es-MX" dirty="0"/>
          </a:p>
          <a:p>
            <a:r>
              <a:rPr lang="es-MX" sz="2400" b="1" dirty="0"/>
              <a:t>Representación por grafo:</a:t>
            </a:r>
          </a:p>
        </p:txBody>
      </p:sp>
      <p:pic>
        <p:nvPicPr>
          <p:cNvPr id="1026" name="Picture 2" descr="Resultado de imagen para grafo">
            <a:extLst>
              <a:ext uri="{FF2B5EF4-FFF2-40B4-BE49-F238E27FC236}">
                <a16:creationId xmlns:a16="http://schemas.microsoft.com/office/drawing/2014/main" xmlns="" id="{48FF8357-69C7-48FD-A1C8-6971C1C54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541" y="3631096"/>
            <a:ext cx="2653972" cy="26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640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E53612F-E2E5-4F72-A654-47955664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dirty="0"/>
              <a:t>Sensores y actuadores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1E11A037-7F45-4CFB-9BA8-8C1E329C0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s-MX" sz="3200" dirty="0"/>
          </a:p>
          <a:p>
            <a:pPr algn="ctr"/>
            <a:r>
              <a:rPr lang="es-MX" sz="3600" dirty="0"/>
              <a:t>Un agente percibe su entorno por medio de </a:t>
            </a:r>
            <a:r>
              <a:rPr lang="es-MX" sz="3600" b="1" dirty="0">
                <a:solidFill>
                  <a:schemeClr val="accent4">
                    <a:lumMod val="75000"/>
                  </a:schemeClr>
                </a:solidFill>
              </a:rPr>
              <a:t>sensores</a:t>
            </a:r>
            <a:r>
              <a:rPr lang="es-MX" sz="3600" dirty="0"/>
              <a:t> y puede actuar sobre este utilizando </a:t>
            </a:r>
            <a:r>
              <a:rPr lang="es-MX" sz="3600" b="1" dirty="0">
                <a:solidFill>
                  <a:schemeClr val="accent1">
                    <a:lumMod val="50000"/>
                  </a:schemeClr>
                </a:solidFill>
              </a:rPr>
              <a:t>actuadores</a:t>
            </a:r>
            <a:r>
              <a:rPr lang="es-MX" sz="3600" dirty="0"/>
              <a:t>.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5386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E53612F-E2E5-4F72-A654-47955664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dirty="0"/>
              <a:t>Sensores y actuadores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1E11A037-7F45-4CFB-9BA8-8C1E329C0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400" dirty="0"/>
              <a:t>Agente humano: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716097FB-FC6F-4CA8-BDF2-261AD878FD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33"/>
          <a:stretch/>
        </p:blipFill>
        <p:spPr>
          <a:xfrm>
            <a:off x="3412434" y="2199861"/>
            <a:ext cx="2776849" cy="424416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78BD6124-0F3F-4E46-9AC4-FFB8EA608BB7}"/>
              </a:ext>
            </a:extLst>
          </p:cNvPr>
          <p:cNvSpPr txBox="1"/>
          <p:nvPr/>
        </p:nvSpPr>
        <p:spPr>
          <a:xfrm>
            <a:off x="2504711" y="2747884"/>
            <a:ext cx="907723" cy="369332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Century Gothic" panose="020B0502020202020204" pitchFamily="34" charset="0"/>
              </a:rPr>
              <a:t>Oídos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70409DA1-6E9B-43B0-A5E8-3A1E79830407}"/>
              </a:ext>
            </a:extLst>
          </p:cNvPr>
          <p:cNvSpPr txBox="1"/>
          <p:nvPr/>
        </p:nvSpPr>
        <p:spPr>
          <a:xfrm>
            <a:off x="5735421" y="2104903"/>
            <a:ext cx="907723" cy="369332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Century Gothic" panose="020B0502020202020204" pitchFamily="34" charset="0"/>
              </a:rPr>
              <a:t>Ojos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EEE446E4-D144-4308-A3EE-BA9211ECBD93}"/>
              </a:ext>
            </a:extLst>
          </p:cNvPr>
          <p:cNvSpPr txBox="1"/>
          <p:nvPr/>
        </p:nvSpPr>
        <p:spPr>
          <a:xfrm>
            <a:off x="2252920" y="4105009"/>
            <a:ext cx="907723" cy="369332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Century Gothic" panose="020B0502020202020204" pitchFamily="34" charset="0"/>
              </a:rPr>
              <a:t>Piel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5742FE45-D714-482A-A110-34BD6615CBE4}"/>
              </a:ext>
            </a:extLst>
          </p:cNvPr>
          <p:cNvSpPr txBox="1"/>
          <p:nvPr/>
        </p:nvSpPr>
        <p:spPr>
          <a:xfrm>
            <a:off x="7279714" y="3920343"/>
            <a:ext cx="907723" cy="369332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Century Gothic" panose="020B0502020202020204" pitchFamily="34" charset="0"/>
              </a:rPr>
              <a:t>Brazos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E4D84AF5-93FB-4F7F-917F-21DC344D7916}"/>
              </a:ext>
            </a:extLst>
          </p:cNvPr>
          <p:cNvSpPr txBox="1"/>
          <p:nvPr/>
        </p:nvSpPr>
        <p:spPr>
          <a:xfrm>
            <a:off x="6026504" y="5790068"/>
            <a:ext cx="1070502" cy="369332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Century Gothic" panose="020B0502020202020204" pitchFamily="34" charset="0"/>
              </a:rPr>
              <a:t>Piernas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986D9FB1-08E8-4E68-B0AC-458B6ADFBFB1}"/>
              </a:ext>
            </a:extLst>
          </p:cNvPr>
          <p:cNvSpPr txBox="1"/>
          <p:nvPr/>
        </p:nvSpPr>
        <p:spPr>
          <a:xfrm>
            <a:off x="6643144" y="2797791"/>
            <a:ext cx="907723" cy="369332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latin typeface="Century Gothic" panose="020B0502020202020204" pitchFamily="34" charset="0"/>
              </a:rPr>
              <a:t>Boca</a:t>
            </a:r>
          </a:p>
        </p:txBody>
      </p:sp>
    </p:spTree>
    <p:extLst>
      <p:ext uri="{BB962C8B-B14F-4D97-AF65-F5344CB8AC3E}">
        <p14:creationId xmlns:p14="http://schemas.microsoft.com/office/powerpoint/2010/main" val="47676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03AC2064-8CA2-40A8-94C2-C3BFFD07A7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8" r="19130"/>
          <a:stretch/>
        </p:blipFill>
        <p:spPr>
          <a:xfrm>
            <a:off x="3525181" y="2264102"/>
            <a:ext cx="4505223" cy="419473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E53612F-E2E5-4F72-A654-47955664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dirty="0"/>
              <a:t>Sensores y actuadores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1E11A037-7F45-4CFB-9BA8-8C1E329C0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400" dirty="0"/>
              <a:t>Agente robot: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78BD6124-0F3F-4E46-9AC4-FFB8EA608BB7}"/>
              </a:ext>
            </a:extLst>
          </p:cNvPr>
          <p:cNvSpPr txBox="1"/>
          <p:nvPr/>
        </p:nvSpPr>
        <p:spPr>
          <a:xfrm>
            <a:off x="1391966" y="4361470"/>
            <a:ext cx="1965648" cy="369332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Century Gothic" panose="020B0502020202020204" pitchFamily="34" charset="0"/>
              </a:rPr>
              <a:t>Acelerómetros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986D9FB1-08E8-4E68-B0AC-458B6ADFBFB1}"/>
              </a:ext>
            </a:extLst>
          </p:cNvPr>
          <p:cNvSpPr txBox="1"/>
          <p:nvPr/>
        </p:nvSpPr>
        <p:spPr>
          <a:xfrm>
            <a:off x="5554098" y="3221860"/>
            <a:ext cx="1110311" cy="369332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Century Gothic" panose="020B0502020202020204" pitchFamily="34" charset="0"/>
              </a:rPr>
              <a:t>Motores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894CE03C-9319-4FA6-AFF8-668E6B400A0E}"/>
              </a:ext>
            </a:extLst>
          </p:cNvPr>
          <p:cNvSpPr txBox="1"/>
          <p:nvPr/>
        </p:nvSpPr>
        <p:spPr>
          <a:xfrm>
            <a:off x="2083409" y="2705743"/>
            <a:ext cx="1594325" cy="369332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Century Gothic" panose="020B0502020202020204" pitchFamily="34" charset="0"/>
              </a:rPr>
              <a:t>Giroscopios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29064FCE-598B-4FAD-90BB-372724E7B58D}"/>
              </a:ext>
            </a:extLst>
          </p:cNvPr>
          <p:cNvSpPr txBox="1"/>
          <p:nvPr/>
        </p:nvSpPr>
        <p:spPr>
          <a:xfrm>
            <a:off x="4780022" y="2104046"/>
            <a:ext cx="1329232" cy="369332"/>
          </a:xfrm>
          <a:prstGeom prst="rect">
            <a:avLst/>
          </a:prstGeom>
          <a:solidFill>
            <a:schemeClr val="accent4">
              <a:lumMod val="5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Century Gothic" panose="020B0502020202020204" pitchFamily="34" charset="0"/>
              </a:rPr>
              <a:t>Cámaras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xmlns="" id="{48585FA3-A05C-414B-A719-B4521877E4CC}"/>
              </a:ext>
            </a:extLst>
          </p:cNvPr>
          <p:cNvSpPr txBox="1"/>
          <p:nvPr/>
        </p:nvSpPr>
        <p:spPr>
          <a:xfrm>
            <a:off x="5476777" y="5233101"/>
            <a:ext cx="1110311" cy="369332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Century Gothic" panose="020B0502020202020204" pitchFamily="34" charset="0"/>
              </a:rPr>
              <a:t>Pistones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xmlns="" id="{F8BE3D6C-9CFC-4D21-B600-2020EE88579B}"/>
              </a:ext>
            </a:extLst>
          </p:cNvPr>
          <p:cNvSpPr txBox="1"/>
          <p:nvPr/>
        </p:nvSpPr>
        <p:spPr>
          <a:xfrm>
            <a:off x="6354283" y="4031478"/>
            <a:ext cx="1490074" cy="646331"/>
          </a:xfrm>
          <a:prstGeom prst="rect">
            <a:avLst/>
          </a:prstGeom>
          <a:solidFill>
            <a:schemeClr val="tx2"/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Partes mecánicas</a:t>
            </a:r>
          </a:p>
        </p:txBody>
      </p:sp>
    </p:spTree>
    <p:extLst>
      <p:ext uri="{BB962C8B-B14F-4D97-AF65-F5344CB8AC3E}">
        <p14:creationId xmlns:p14="http://schemas.microsoft.com/office/powerpoint/2010/main" val="67708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E53612F-E2E5-4F72-A654-47955664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s-MX" dirty="0"/>
              <a:t>Sensores y actuadores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1E11A037-7F45-4CFB-9BA8-8C1E329C0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800" dirty="0"/>
              <a:t>Agente virtual (programa):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xmlns="" id="{9892736C-E859-4DB4-9722-00B36562C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094" y="2597426"/>
            <a:ext cx="7235243" cy="3156114"/>
          </a:xfrm>
          <a:prstGeom prst="rect">
            <a:avLst/>
          </a:prstGeom>
        </p:spPr>
      </p:pic>
      <p:sp>
        <p:nvSpPr>
          <p:cNvPr id="5" name="Marcador de contenido 5">
            <a:extLst>
              <a:ext uri="{FF2B5EF4-FFF2-40B4-BE49-F238E27FC236}">
                <a16:creationId xmlns:a16="http://schemas.microsoft.com/office/drawing/2014/main" xmlns="" id="{3C91613C-E0CE-46F6-A050-5FDD6DDD73C1}"/>
              </a:ext>
            </a:extLst>
          </p:cNvPr>
          <p:cNvSpPr txBox="1">
            <a:spLocks/>
          </p:cNvSpPr>
          <p:nvPr/>
        </p:nvSpPr>
        <p:spPr>
          <a:xfrm>
            <a:off x="2936883" y="5918800"/>
            <a:ext cx="4191663" cy="552412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800" b="1" dirty="0" err="1"/>
              <a:t>Pacman</a:t>
            </a:r>
            <a:r>
              <a:rPr lang="es-MX" sz="2800" b="1" dirty="0"/>
              <a:t> como agente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6470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2065</TotalTime>
  <Words>933</Words>
  <Application>Microsoft Office PowerPoint</Application>
  <PresentationFormat>Presentación en pantalla (4:3)</PresentationFormat>
  <Paragraphs>226</Paragraphs>
  <Slides>57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58" baseType="lpstr">
      <vt:lpstr>Tema de Office</vt:lpstr>
      <vt:lpstr>Inteligencia Artificial I</vt:lpstr>
      <vt:lpstr>Temas a tratar</vt:lpstr>
      <vt:lpstr>Agentes y ambientes</vt:lpstr>
      <vt:lpstr>Noción de agente</vt:lpstr>
      <vt:lpstr>¿Qué tienen en común los agentes?</vt:lpstr>
      <vt:lpstr>Sensores y actuadores</vt:lpstr>
      <vt:lpstr>Sensores y actuadores</vt:lpstr>
      <vt:lpstr>Sensores y actuadores</vt:lpstr>
      <vt:lpstr>Sensores y actuadores</vt:lpstr>
      <vt:lpstr>Sensores y actuadores</vt:lpstr>
      <vt:lpstr>AGENTE</vt:lpstr>
      <vt:lpstr>Percepción</vt:lpstr>
      <vt:lpstr>Secuencia de percepciones</vt:lpstr>
      <vt:lpstr>Secuencia de percepciones</vt:lpstr>
      <vt:lpstr>Función del agente</vt:lpstr>
      <vt:lpstr>Función de agente </vt:lpstr>
      <vt:lpstr>Función del agente</vt:lpstr>
      <vt:lpstr>Función del agente</vt:lpstr>
      <vt:lpstr>Ejemplo: El mundo de la aspiradora</vt:lpstr>
      <vt:lpstr>Ejemplo: El mundo de la aspiradora</vt:lpstr>
      <vt:lpstr>AGENTE TABLA</vt:lpstr>
      <vt:lpstr>Ejemplo II: Calculadora</vt:lpstr>
      <vt:lpstr>Programa del agente</vt:lpstr>
      <vt:lpstr>RACIONALIDAD</vt:lpstr>
      <vt:lpstr>Medida de desempeño</vt:lpstr>
      <vt:lpstr>Definición formal de agente</vt:lpstr>
      <vt:lpstr>Racionalidad</vt:lpstr>
      <vt:lpstr>Agente racional</vt:lpstr>
      <vt:lpstr>Ejemplo</vt:lpstr>
      <vt:lpstr>TIPOS DE AGENTES</vt:lpstr>
      <vt:lpstr>Condición-acción</vt:lpstr>
      <vt:lpstr>Agente reactivo simple</vt:lpstr>
      <vt:lpstr>Agente reactivo simple</vt:lpstr>
      <vt:lpstr>Agentes reactivos basados en modelos </vt:lpstr>
      <vt:lpstr>Agentes basados en objetivos</vt:lpstr>
      <vt:lpstr>Agentes basados en utilidad</vt:lpstr>
      <vt:lpstr>AGENTES QUE APRENDEN </vt:lpstr>
      <vt:lpstr>Inteligencia Artificial I</vt:lpstr>
      <vt:lpstr>Ambiente o entorno</vt:lpstr>
      <vt:lpstr>Ambientes complejos y sencillos</vt:lpstr>
      <vt:lpstr>Entorno virtual</vt:lpstr>
      <vt:lpstr>Los agentes actúan en entornos</vt:lpstr>
      <vt:lpstr>Los agentes actúan en entornos para los cuales están diseñados</vt:lpstr>
      <vt:lpstr>Entorno de trabajo</vt:lpstr>
      <vt:lpstr>Entorno de trabajo</vt:lpstr>
      <vt:lpstr>Ejemplo: REAS</vt:lpstr>
      <vt:lpstr>Tipos de ambientes</vt:lpstr>
      <vt:lpstr>Observación </vt:lpstr>
      <vt:lpstr>Situación </vt:lpstr>
      <vt:lpstr>Situación </vt:lpstr>
      <vt:lpstr>Efectos </vt:lpstr>
      <vt:lpstr>Cambio</vt:lpstr>
      <vt:lpstr>Número</vt:lpstr>
      <vt:lpstr>Cantidad</vt:lpstr>
      <vt:lpstr>Cantidad</vt:lpstr>
      <vt:lpstr>Espacio de estados</vt:lpstr>
      <vt:lpstr>Representación de espacio de estados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Proteco</dc:title>
  <dc:creator>SSnake Snak</dc:creator>
  <cp:lastModifiedBy>NormanBrandon</cp:lastModifiedBy>
  <cp:revision>73</cp:revision>
  <dcterms:created xsi:type="dcterms:W3CDTF">2016-11-11T20:42:00Z</dcterms:created>
  <dcterms:modified xsi:type="dcterms:W3CDTF">2019-06-17T19:10:49Z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3082-10.2.0.5820</vt:lpwstr>
  </property>
</Properties>
</file>